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2" r:id="rId3"/>
    <p:sldId id="273" r:id="rId4"/>
    <p:sldId id="283" r:id="rId5"/>
    <p:sldId id="284" r:id="rId6"/>
    <p:sldId id="276" r:id="rId7"/>
    <p:sldId id="277" r:id="rId8"/>
    <p:sldId id="285" r:id="rId9"/>
    <p:sldId id="279" r:id="rId10"/>
    <p:sldId id="280" r:id="rId11"/>
    <p:sldId id="281" r:id="rId12"/>
    <p:sldId id="282" r:id="rId13"/>
    <p:sldId id="270" r:id="rId14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B800"/>
    <a:srgbClr val="FF6600"/>
    <a:srgbClr val="7028C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685" autoAdjust="0"/>
    <p:restoredTop sz="94420" autoAdjust="0"/>
  </p:normalViewPr>
  <p:slideViewPr>
    <p:cSldViewPr>
      <p:cViewPr varScale="1">
        <p:scale>
          <a:sx n="71" d="100"/>
          <a:sy n="71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spcBef>
                <a:spcPct val="0"/>
              </a:spcBef>
              <a:defRPr sz="1200"/>
            </a:lvl1pPr>
          </a:lstStyle>
          <a:p>
            <a:fld id="{BDF29EBB-344D-4F2D-9B6A-20A9D7A2D359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11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spcBef>
                <a:spcPct val="0"/>
              </a:spcBef>
              <a:defRPr sz="1200"/>
            </a:lvl1pPr>
          </a:lstStyle>
          <a:p>
            <a:fld id="{90E982DA-6E7B-4E0F-A28E-EBE5EF1C51BF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75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982DA-6E7B-4E0F-A28E-EBE5EF1C51BF}" type="slidenum">
              <a:rPr lang="he-IL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10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119371-0034-4DFF-9318-6628CAE33722}" type="slidenum">
              <a:rPr lang="he-IL"/>
              <a:pPr/>
              <a:t>2</a:t>
            </a:fld>
            <a:endParaRPr lang="en-US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he-IL" sz="1000">
                <a:latin typeface="Arial" pitchFamily="34" charset="0"/>
                <a:cs typeface="Arial" pitchFamily="34" charset="0"/>
              </a:rPr>
              <a:t>ראה הנחיות במדריך</a:t>
            </a:r>
            <a:endParaRPr 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A11A8D-70E7-4825-B403-C9AE7042F45E}" type="slidenum">
              <a:rPr lang="he-IL"/>
              <a:pPr/>
              <a:t>3</a:t>
            </a:fld>
            <a:endParaRPr lang="en-US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he-IL" altLang="en-US" sz="1000">
                <a:cs typeface="Arial" pitchFamily="34" charset="0"/>
              </a:rPr>
              <a:t>מקורות לתיאור זה ישמשו הסעיפים הבאים בתיקי המערכת:</a:t>
            </a:r>
          </a:p>
          <a:p>
            <a:pPr lvl="1"/>
            <a:r>
              <a:rPr lang="he-IL" altLang="en-US" sz="1000">
                <a:cs typeface="Arial" pitchFamily="34" charset="0"/>
              </a:rPr>
              <a:t>4.1 גורמים מעורבים</a:t>
            </a:r>
          </a:p>
          <a:p>
            <a:pPr lvl="1"/>
            <a:r>
              <a:rPr lang="he-IL" altLang="en-US" sz="1000">
                <a:cs typeface="Arial" pitchFamily="34" charset="0"/>
              </a:rPr>
              <a:t>4.2 שיטת הפיתוח ותוכנית עבודה</a:t>
            </a:r>
          </a:p>
          <a:p>
            <a:pPr lvl="1"/>
            <a:r>
              <a:rPr lang="he-IL" altLang="en-US" sz="1000">
                <a:cs typeface="Arial" pitchFamily="34" charset="0"/>
              </a:rPr>
              <a:t>4.6 שירות ותחזוקה</a:t>
            </a:r>
          </a:p>
          <a:p>
            <a:pPr lvl="1"/>
            <a:r>
              <a:rPr lang="he-IL" altLang="en-US" sz="1000">
                <a:cs typeface="Arial" pitchFamily="34" charset="0"/>
              </a:rPr>
              <a:t>4.7 השתלבות בארגון (הדרכה והטמעה)</a:t>
            </a:r>
          </a:p>
          <a:p>
            <a:pPr lvl="1"/>
            <a:r>
              <a:rPr lang="he-IL" altLang="en-US" sz="1000">
                <a:cs typeface="Arial" pitchFamily="34" charset="0"/>
              </a:rPr>
              <a:t>4.8 חוסן ואמינות (מבדקי מערכת)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3318D8-2531-43B5-B9D1-24E3D851C2A8}" type="slidenum">
              <a:rPr lang="he-IL"/>
              <a:pPr/>
              <a:t>8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D0E14E-D41F-4977-86D4-F7267FDE81D7}" type="slidenum">
              <a:rPr lang="he-IL"/>
              <a:pPr/>
              <a:t>11</a:t>
            </a:fld>
            <a:endParaRPr 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EBD3E2-0B2F-43AB-8ADB-1C3DE0B530DF}" type="slidenum">
              <a:rPr lang="he-IL"/>
              <a:pPr/>
              <a:t>12</a:t>
            </a:fld>
            <a:endParaRPr lang="en-US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he-IL" sz="1000">
                <a:latin typeface="Arial" pitchFamily="34" charset="0"/>
                <a:cs typeface="Arial" pitchFamily="34" charset="0"/>
              </a:rPr>
              <a:t>ראה הנחיות במדריך</a:t>
            </a:r>
            <a:endParaRPr lang="en-US" sz="1000">
              <a:latin typeface="Arial" pitchFamily="34" charset="0"/>
              <a:cs typeface="Arial" pitchFamily="34" charset="0"/>
            </a:endParaRPr>
          </a:p>
          <a:p>
            <a:endParaRPr 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9668F6-C417-4AAD-A93A-38407FC4AED4}" type="slidenum">
              <a:rPr lang="he-IL"/>
              <a:pPr/>
              <a:t>13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4" name="Rectangle 52"/>
          <p:cNvSpPr>
            <a:spLocks noChangeArrowheads="1"/>
          </p:cNvSpPr>
          <p:nvPr/>
        </p:nvSpPr>
        <p:spPr bwMode="gray">
          <a:xfrm>
            <a:off x="0" y="0"/>
            <a:ext cx="9144000" cy="51577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136" name="Rectangle 64"/>
          <p:cNvSpPr>
            <a:spLocks noChangeArrowheads="1"/>
          </p:cNvSpPr>
          <p:nvPr/>
        </p:nvSpPr>
        <p:spPr bwMode="gray">
          <a:xfrm>
            <a:off x="1262063" y="0"/>
            <a:ext cx="2362200" cy="4953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72549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137" name="Rectangle 65"/>
          <p:cNvSpPr>
            <a:spLocks noChangeArrowheads="1"/>
          </p:cNvSpPr>
          <p:nvPr/>
        </p:nvSpPr>
        <p:spPr bwMode="gray">
          <a:xfrm>
            <a:off x="304800" y="2400300"/>
            <a:ext cx="8458200" cy="11049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90800"/>
            <a:ext cx="82296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he-IL" noProof="0" smtClean="0"/>
              <a:t>לחץ כדי לערוך סגנון כותרת של תבנית בסיס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733800"/>
            <a:ext cx="58674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he-IL" noProof="0" smtClean="0"/>
              <a:t>לחץ כדי לערוך סגנון כותרת משנה של תבנית בסיס</a:t>
            </a:r>
            <a:endParaRPr lang="en-US" noProof="0" smtClean="0"/>
          </a:p>
        </p:txBody>
      </p:sp>
      <p:pic>
        <p:nvPicPr>
          <p:cNvPr id="3133" name="Picture 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0" y="3490913"/>
            <a:ext cx="1258888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35" name="Rectangle 63"/>
          <p:cNvSpPr>
            <a:spLocks noChangeArrowheads="1"/>
          </p:cNvSpPr>
          <p:nvPr/>
        </p:nvSpPr>
        <p:spPr bwMode="gray">
          <a:xfrm>
            <a:off x="1276350" y="4941888"/>
            <a:ext cx="7867650" cy="217487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pic>
        <p:nvPicPr>
          <p:cNvPr id="3134" name="Picture 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281113" y="4927600"/>
            <a:ext cx="2370137" cy="109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38" name="Rectangle 66"/>
          <p:cNvSpPr>
            <a:spLocks noChangeArrowheads="1"/>
          </p:cNvSpPr>
          <p:nvPr/>
        </p:nvSpPr>
        <p:spPr bwMode="gray">
          <a:xfrm>
            <a:off x="304800" y="304800"/>
            <a:ext cx="8534400" cy="4343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139" name="Rectangle 67"/>
          <p:cNvSpPr>
            <a:spLocks noChangeArrowheads="1"/>
          </p:cNvSpPr>
          <p:nvPr/>
        </p:nvSpPr>
        <p:spPr bwMode="gray">
          <a:xfrm>
            <a:off x="7391400" y="914400"/>
            <a:ext cx="1600200" cy="14478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140" name="Rectangle 68"/>
          <p:cNvSpPr>
            <a:spLocks noChangeArrowheads="1"/>
          </p:cNvSpPr>
          <p:nvPr/>
        </p:nvSpPr>
        <p:spPr bwMode="gray">
          <a:xfrm>
            <a:off x="8305800" y="0"/>
            <a:ext cx="76200" cy="1752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141" name="Rectangle 69"/>
          <p:cNvSpPr>
            <a:spLocks noChangeArrowheads="1"/>
          </p:cNvSpPr>
          <p:nvPr/>
        </p:nvSpPr>
        <p:spPr bwMode="auto">
          <a:xfrm>
            <a:off x="4495800" y="4767263"/>
            <a:ext cx="3597275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defTabSz="762000" eaLnBrk="0" hangingPunct="0">
              <a:lnSpc>
                <a:spcPct val="120000"/>
              </a:lnSpc>
              <a:spcBef>
                <a:spcPct val="0"/>
              </a:spcBef>
            </a:pPr>
            <a:r>
              <a:rPr lang="en-US" altLang="he-IL" sz="2200" b="1">
                <a:solidFill>
                  <a:srgbClr val="000000"/>
                </a:solidFill>
              </a:rPr>
              <a:t>www.methoda.com</a:t>
            </a:r>
          </a:p>
        </p:txBody>
      </p:sp>
      <p:sp>
        <p:nvSpPr>
          <p:cNvPr id="3142" name="Text Box 70"/>
          <p:cNvSpPr txBox="1">
            <a:spLocks noChangeArrowheads="1"/>
          </p:cNvSpPr>
          <p:nvPr/>
        </p:nvSpPr>
        <p:spPr bwMode="auto">
          <a:xfrm>
            <a:off x="1371600" y="6096000"/>
            <a:ext cx="22050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algn="l" defTabSz="762000" rtl="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571500" algn="l" defTabSz="762000" rtl="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algn="l" defTabSz="762000" rtl="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algn="l" defTabSz="762000" rtl="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286000" algn="l" defTabSz="762000" rtl="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743200" algn="l" defTabSz="7620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200400" algn="l" defTabSz="7620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657600" algn="l" defTabSz="7620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114800" algn="l" defTabSz="7620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rtl="1" eaLnBrk="0" hangingPunct="0"/>
            <a:r>
              <a:rPr lang="he-IL" altLang="en-US" sz="1400" b="1">
                <a:solidFill>
                  <a:srgbClr val="000000"/>
                </a:solidFill>
              </a:rPr>
              <a:t>© כל הזכויות שמורות</a:t>
            </a:r>
          </a:p>
        </p:txBody>
      </p:sp>
      <p:pic>
        <p:nvPicPr>
          <p:cNvPr id="3144" name="Picture 72" descr="logo-heb_no background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5335588"/>
            <a:ext cx="3024188" cy="140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6" grpId="0" animBg="1"/>
      <p:bldP spid="3137" grpId="0" animBg="1"/>
      <p:bldP spid="314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אפיון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5F0A2-2E28-4211-98C3-4972C3F4ECD8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82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619125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619125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אפיון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FDD457-E7E7-4315-8EC0-E7EC8DD8FF8A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27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כותרת וטבל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47800" y="206375"/>
            <a:ext cx="6858000" cy="5334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בלה 2"/>
          <p:cNvSpPr>
            <a:spLocks noGrp="1"/>
          </p:cNvSpPr>
          <p:nvPr>
            <p:ph type="tbl" idx="1"/>
          </p:nvPr>
        </p:nvSpPr>
        <p:spPr>
          <a:xfrm>
            <a:off x="457200" y="1371600"/>
            <a:ext cx="8229600" cy="5026025"/>
          </a:xfrm>
        </p:spPr>
        <p:txBody>
          <a:bodyPr/>
          <a:lstStyle/>
          <a:p>
            <a:r>
              <a:rPr lang="he-IL" smtClean="0"/>
              <a:t>לחץ על הסמל כדי להוסיף טבלה</a:t>
            </a:r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0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אפיון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1"/>
          </p:nvPr>
        </p:nvSpPr>
        <p:spPr>
          <a:xfrm>
            <a:off x="2286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C2530270-2398-4F6E-BEFC-53C111D3FC63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72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כותרת, פריט אוסף תמונו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288" y="77788"/>
            <a:ext cx="8353425" cy="11906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395288" y="1484313"/>
            <a:ext cx="4100512" cy="220027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אוסף תמונות 3"/>
          <p:cNvSpPr>
            <a:spLocks noGrp="1"/>
          </p:cNvSpPr>
          <p:nvPr>
            <p:ph type="clipArt" sz="half" idx="2"/>
          </p:nvPr>
        </p:nvSpPr>
        <p:spPr>
          <a:xfrm>
            <a:off x="4648200" y="1484313"/>
            <a:ext cx="4100513" cy="2200275"/>
          </a:xfrm>
        </p:spPr>
        <p:txBody>
          <a:bodyPr/>
          <a:lstStyle/>
          <a:p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>
          <a:xfrm>
            <a:off x="3124200" y="6599238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אפיון מערכת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66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אפיון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23650A-C962-43C0-991D-C54A45A4A49C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8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אפיון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10265F-BA88-45D6-8C40-AA51F0880751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6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אפיון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AF6B4E-8C52-48F4-A5FD-4D9887AC8D14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46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אפיון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12FD8B-2087-46FF-85C9-26775254F0E3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5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אפיון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1B3CD8-FA1E-4035-8629-C6328E09AEE2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0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תחתונה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אפיון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66394-F220-47FB-B1B4-44F49A1A63A0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47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אפיון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4B3CE9-A5F3-4ECD-A7C1-1FE85B46B0E1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49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אפיון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FE0834-AF1C-4A95-B3EF-388CADAC733C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3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Rectangle 43"/>
          <p:cNvSpPr>
            <a:spLocks noChangeArrowheads="1"/>
          </p:cNvSpPr>
          <p:nvPr/>
        </p:nvSpPr>
        <p:spPr bwMode="gray">
          <a:xfrm>
            <a:off x="0" y="9525"/>
            <a:ext cx="9144000" cy="10287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1447800" y="0"/>
            <a:ext cx="7696200" cy="8794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0" y="158750"/>
            <a:ext cx="9144000" cy="60325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gray">
          <a:xfrm>
            <a:off x="0" y="1143000"/>
            <a:ext cx="228600" cy="57150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072" name="Rectangle 48"/>
          <p:cNvSpPr>
            <a:spLocks noChangeArrowheads="1"/>
          </p:cNvSpPr>
          <p:nvPr/>
        </p:nvSpPr>
        <p:spPr bwMode="gray">
          <a:xfrm>
            <a:off x="8686800" y="0"/>
            <a:ext cx="76200" cy="609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371600"/>
            <a:ext cx="8229600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477000"/>
            <a:ext cx="2895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אפיון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228600" y="647700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chemeClr val="accent1"/>
                </a:solidFill>
              </a:defRPr>
            </a:lvl1pPr>
          </a:lstStyle>
          <a:p>
            <a:fld id="{765FF58C-126E-4691-81C7-F4F338F57DD9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gray">
          <a:xfrm>
            <a:off x="0" y="0"/>
            <a:ext cx="1447800" cy="1066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pic>
        <p:nvPicPr>
          <p:cNvPr id="1065" name="Picture 4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0" y="0"/>
            <a:ext cx="1243013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0" name="Rectangle 46"/>
          <p:cNvSpPr>
            <a:spLocks noChangeArrowheads="1"/>
          </p:cNvSpPr>
          <p:nvPr/>
        </p:nvSpPr>
        <p:spPr bwMode="gray">
          <a:xfrm>
            <a:off x="0" y="1035050"/>
            <a:ext cx="14478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07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447800" y="206375"/>
            <a:ext cx="685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 smtClean="0"/>
              <a:t>לחץ כדי לערוך סגנון כותרת של תבנית בסיס</a:t>
            </a:r>
            <a:endParaRPr lang="en-US" dirty="0" smtClean="0"/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gray">
          <a:xfrm>
            <a:off x="6705600" y="6477000"/>
            <a:ext cx="2057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he-IL" sz="1400">
                <a:solidFill>
                  <a:schemeClr val="accent1"/>
                </a:solidFill>
              </a:rPr>
              <a:t>מתודה מחשבים בע"מ</a:t>
            </a:r>
            <a:endParaRPr lang="en-US" sz="1400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9" grpId="0" animBg="1"/>
      <p:bldP spid="1072" grpId="0" animBg="1"/>
    </p:bldLst>
  </p:timing>
  <p:hf hdr="0" dt="0"/>
  <p:txStyles>
    <p:titleStyle>
      <a:lvl1pPr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9pPr>
    </p:titleStyle>
    <p:bodyStyle>
      <a:lvl1pPr marL="390525" indent="-390525" algn="r" rtl="1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rgbClr val="FF6600"/>
        </a:buClr>
        <a:buFont typeface="Wingdings" pitchFamily="2" charset="2"/>
        <a:buChar char="v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285750" algn="r" rtl="1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 2" pitchFamily="18" charset="2"/>
        <a:buChar char=""/>
        <a:defRPr sz="24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 2" pitchFamily="18" charset="2"/>
        <a:buChar char="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lnSpc>
          <a:spcPct val="125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lnSpc>
          <a:spcPct val="125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lnSpc>
          <a:spcPct val="125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lnSpc>
          <a:spcPct val="125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lnSpc>
          <a:spcPct val="125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thoda.co.il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>
                <a:cs typeface="Arial" pitchFamily="34" charset="0"/>
              </a:rPr>
              <a:t>&lt;שם המערכת&gt;</a:t>
            </a:r>
            <a:endParaRPr lang="en-US" dirty="0">
              <a:cs typeface="Arial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501008"/>
            <a:ext cx="5867400" cy="4572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he-IL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שלב האפיון</a:t>
            </a:r>
            <a:endParaRPr lang="en-US" sz="4400" dirty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1403648" y="4195936"/>
            <a:ext cx="586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1" eaLnBrk="1" fontAlgn="base" hangingPunct="1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6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90575" indent="-285750" algn="r" rtl="1" eaLnBrk="1" fontAlgn="base" hangingPunct="1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 2" pitchFamily="18" charset="2"/>
              <a:buChar char="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r" rtl="1" eaLnBrk="1" fontAlgn="base" hangingPunct="1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r" rtl="1" eaLnBrk="1" fontAlgn="base" hangingPunct="1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 2" pitchFamily="18" charset="2"/>
              <a:buChar char="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r" rtl="1" eaLnBrk="1" fontAlgn="base" hangingPunct="1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r" rtl="1" eaLnBrk="1" fontAlgn="base" hangingPunct="1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r" rtl="1" eaLnBrk="1" fontAlgn="base" hangingPunct="1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r" rtl="1" eaLnBrk="1" fontAlgn="base" hangingPunct="1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r" rtl="1" eaLnBrk="1" fontAlgn="base" hangingPunct="1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he-IL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מצגת מנהלים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e-IL"/>
              <a:t>אפיון מערכת</a:t>
            </a:r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6632"/>
            <a:ext cx="8353425" cy="641350"/>
          </a:xfrm>
        </p:spPr>
        <p:txBody>
          <a:bodyPr/>
          <a:lstStyle/>
          <a:p>
            <a:r>
              <a:rPr lang="he-IL" altLang="en-US" sz="3600" dirty="0"/>
              <a:t>בעיות ונושאים פתוחים</a:t>
            </a:r>
            <a:endParaRPr lang="en-US" sz="3600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268760"/>
            <a:ext cx="7989515" cy="1333500"/>
          </a:xfrm>
        </p:spPr>
        <p:txBody>
          <a:bodyPr/>
          <a:lstStyle/>
          <a:p>
            <a:r>
              <a:rPr lang="he-IL" sz="2400" dirty="0"/>
              <a:t>......</a:t>
            </a:r>
          </a:p>
          <a:p>
            <a:r>
              <a:rPr lang="he-IL" sz="2400" dirty="0"/>
              <a:t>......</a:t>
            </a:r>
          </a:p>
          <a:p>
            <a:r>
              <a:rPr lang="he-IL" sz="2400" dirty="0"/>
              <a:t>......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075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en-US" sz="3600" dirty="0"/>
              <a:t>נושאים להחלטה</a:t>
            </a:r>
            <a:endParaRPr lang="en-US" altLang="en-US" sz="36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260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e-IL" dirty="0" smtClean="0"/>
              <a:t>....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....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....</a:t>
            </a:r>
          </a:p>
          <a:p>
            <a:pPr marL="514350" indent="-514350">
              <a:buFont typeface="+mj-lt"/>
              <a:buAutoNum type="arabicPeriod"/>
            </a:pPr>
            <a:r>
              <a:rPr lang="he-IL" altLang="en-US" sz="2800" dirty="0">
                <a:latin typeface="Arial" pitchFamily="34" charset="0"/>
                <a:cs typeface="Tahoma" pitchFamily="34" charset="0"/>
              </a:rPr>
              <a:t>אישור מעבר לשלב הבא</a:t>
            </a:r>
            <a:endParaRPr lang="en-US" altLang="en-US" sz="2800" dirty="0">
              <a:latin typeface="Arial" pitchFamily="34" charset="0"/>
              <a:cs typeface="Tahoma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he-IL" dirty="0"/>
          </a:p>
        </p:txBody>
      </p:sp>
      <p:sp>
        <p:nvSpPr>
          <p:cNvPr id="8" name="מציין מיקום של כותרת תחתונה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e-IL"/>
              <a:t>אפיון מערכת</a:t>
            </a:r>
            <a:endParaRPr lang="en-US"/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1B3CD8-FA1E-4035-8629-C6328E09AEE2}" type="slidenum">
              <a:rPr lang="he-IL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e-IL"/>
              <a:t>אפיון מערכת</a:t>
            </a:r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6632"/>
            <a:ext cx="8353425" cy="638175"/>
          </a:xfrm>
        </p:spPr>
        <p:txBody>
          <a:bodyPr/>
          <a:lstStyle/>
          <a:p>
            <a:r>
              <a:rPr lang="he-IL" altLang="en-US" sz="3600" dirty="0"/>
              <a:t>סיכום</a:t>
            </a:r>
            <a:endParaRPr lang="en-US" altLang="en-US" sz="360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760"/>
            <a:ext cx="8353425" cy="1716087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he-IL" altLang="en-US" sz="2800" dirty="0"/>
              <a:t>הבהק 1</a:t>
            </a:r>
          </a:p>
          <a:p>
            <a:pPr>
              <a:spcAft>
                <a:spcPct val="20000"/>
              </a:spcAft>
            </a:pPr>
            <a:r>
              <a:rPr lang="he-IL" altLang="en-US" sz="2800" dirty="0"/>
              <a:t>הבהק 2</a:t>
            </a:r>
          </a:p>
          <a:p>
            <a:pPr>
              <a:spcAft>
                <a:spcPct val="20000"/>
              </a:spcAft>
            </a:pPr>
            <a:r>
              <a:rPr lang="he-IL" altLang="en-US" sz="2800" dirty="0"/>
              <a:t>הבהק 3</a:t>
            </a:r>
            <a:endParaRPr lang="en-US" altLang="en-US" sz="2800" dirty="0"/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23650A-C962-43C0-991D-C54A45A4A49C}" type="slidenum">
              <a:rPr lang="he-IL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8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e-IL" smtClean="0"/>
              <a:t>אפיון מערכת</a:t>
            </a:r>
            <a:endParaRPr lang="en-US"/>
          </a:p>
        </p:txBody>
      </p:sp>
      <p:sp>
        <p:nvSpPr>
          <p:cNvPr id="8" name="מציין מיקום של מספר שקופית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D6DD77-9497-49F2-BCA2-1BA94B2CD57F}" type="slidenum">
              <a:rPr lang="he-IL"/>
              <a:pPr/>
              <a:t>13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>
                <a:hlinkClick r:id="rId3"/>
              </a:rPr>
              <a:t>www.methoda.com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066800"/>
            <a:ext cx="3429000" cy="1447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he-IL" sz="8800" b="1">
                <a:solidFill>
                  <a:srgbClr val="77B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תודה</a:t>
            </a:r>
            <a:endParaRPr lang="en-US" sz="8800" b="1">
              <a:solidFill>
                <a:srgbClr val="77B8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105400" y="974725"/>
            <a:ext cx="1524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0"/>
            <a:r>
              <a:rPr lang="he-IL" sz="120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מ</a:t>
            </a:r>
            <a:endParaRPr lang="en-US" sz="120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4037" name="Picture 5" descr="home_handshak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3175000"/>
            <a:ext cx="291465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38" name="Picture 6" descr="logo-heb_no backgroun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257800"/>
            <a:ext cx="2438400" cy="1135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  <p:bldP spid="440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e-IL"/>
              <a:t>אפיון מערכת</a:t>
            </a:r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en-US" sz="3600" dirty="0"/>
              <a:t>מבנה המצגת</a:t>
            </a: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268760"/>
            <a:ext cx="7772400" cy="2124075"/>
          </a:xfrm>
        </p:spPr>
        <p:txBody>
          <a:bodyPr/>
          <a:lstStyle/>
          <a:p>
            <a:pPr marL="485775" indent="0">
              <a:buFont typeface="Wingdings" pitchFamily="2" charset="2"/>
              <a:buNone/>
            </a:pPr>
            <a:r>
              <a:rPr lang="he-IL" altLang="en-US" sz="2800" dirty="0"/>
              <a:t>רקע כללי של הפרויקט</a:t>
            </a:r>
          </a:p>
          <a:p>
            <a:pPr marL="485775" indent="0">
              <a:spcBef>
                <a:spcPct val="30000"/>
              </a:spcBef>
              <a:buFont typeface="Wingdings" pitchFamily="2" charset="2"/>
              <a:buNone/>
            </a:pPr>
            <a:r>
              <a:rPr lang="he-IL" altLang="en-US" sz="2800" dirty="0"/>
              <a:t>נושא ב'</a:t>
            </a:r>
          </a:p>
          <a:p>
            <a:pPr marL="485775" indent="0">
              <a:spcBef>
                <a:spcPct val="30000"/>
              </a:spcBef>
              <a:buFont typeface="Wingdings" pitchFamily="2" charset="2"/>
              <a:buNone/>
            </a:pPr>
            <a:r>
              <a:rPr lang="he-IL" altLang="en-US" sz="2800" dirty="0"/>
              <a:t>...</a:t>
            </a:r>
          </a:p>
          <a:p>
            <a:pPr marL="485775" indent="0">
              <a:buFont typeface="Wingdings" pitchFamily="2" charset="2"/>
              <a:buNone/>
            </a:pPr>
            <a:endParaRPr lang="en-US" altLang="en-US" sz="2800" dirty="0"/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23650A-C962-43C0-991D-C54A45A4A49C}" type="slidenum">
              <a:rPr lang="he-IL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5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e-IL"/>
              <a:t>אפיון מערכת</a:t>
            </a:r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640"/>
            <a:ext cx="8353425" cy="642938"/>
          </a:xfrm>
        </p:spPr>
        <p:txBody>
          <a:bodyPr/>
          <a:lstStyle/>
          <a:p>
            <a:r>
              <a:rPr lang="he-IL" altLang="en-US" sz="3600" dirty="0"/>
              <a:t>רקע ותיאור כללי של הפרויקט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1268760"/>
            <a:ext cx="7772400" cy="4108450"/>
          </a:xfrm>
        </p:spPr>
        <p:txBody>
          <a:bodyPr/>
          <a:lstStyle/>
          <a:p>
            <a:r>
              <a:rPr lang="he-IL" altLang="en-US" sz="2800" dirty="0"/>
              <a:t>עיקרי מימוש הפרויקט</a:t>
            </a:r>
          </a:p>
          <a:p>
            <a:r>
              <a:rPr lang="he-IL" altLang="en-US" sz="2800" dirty="0"/>
              <a:t>גורמים מעורבים</a:t>
            </a:r>
          </a:p>
          <a:p>
            <a:r>
              <a:rPr lang="he-IL" altLang="en-US" sz="2800" dirty="0"/>
              <a:t>תהליך קבלת החלטות בפרויקט</a:t>
            </a:r>
          </a:p>
          <a:p>
            <a:r>
              <a:rPr lang="he-IL" altLang="en-US" sz="2800" dirty="0"/>
              <a:t>אבני דרך עיקריות</a:t>
            </a:r>
          </a:p>
          <a:p>
            <a:r>
              <a:rPr lang="he-IL" altLang="en-US" sz="2800" dirty="0"/>
              <a:t>מתודולוגיה לפיתוח המערכת</a:t>
            </a:r>
          </a:p>
          <a:p>
            <a:r>
              <a:rPr lang="he-IL" altLang="en-US" sz="2800" dirty="0"/>
              <a:t>ועדת היגוי</a:t>
            </a:r>
          </a:p>
          <a:p>
            <a:r>
              <a:rPr lang="he-IL" altLang="en-US" sz="2800" dirty="0"/>
              <a:t>בדיקות ושיקופים</a:t>
            </a:r>
          </a:p>
          <a:p>
            <a:r>
              <a:rPr lang="he-IL" altLang="en-US" sz="2800" dirty="0"/>
              <a:t>השתלבות בארגון: הטמעה והדרכות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23650A-C962-43C0-991D-C54A45A4A49C}" type="slidenum">
              <a:rPr lang="he-IL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1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en-US" sz="3600" dirty="0"/>
              <a:t>סקירת מצב - יעדים</a:t>
            </a:r>
            <a:endParaRPr lang="he-IL" sz="3600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26025"/>
          </a:xfrm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</a:pPr>
            <a:r>
              <a:rPr lang="he-IL" altLang="en-US" sz="2800" dirty="0"/>
              <a:t>מטרות מרכזיות</a:t>
            </a:r>
          </a:p>
          <a:p>
            <a:pPr marL="914400" lvl="1" indent="-457200" eaLnBrk="0" hangingPunct="0">
              <a:lnSpc>
                <a:spcPct val="120000"/>
              </a:lnSpc>
            </a:pPr>
            <a:r>
              <a:rPr lang="he-IL" altLang="en-US" sz="2800" dirty="0"/>
              <a:t>מטרה ראשונה</a:t>
            </a:r>
            <a:r>
              <a:rPr lang="en-US" altLang="en-US" sz="2800" dirty="0"/>
              <a:t> ...</a:t>
            </a:r>
          </a:p>
          <a:p>
            <a:pPr marL="914400" lvl="1" indent="-457200" eaLnBrk="0" hangingPunct="0">
              <a:lnSpc>
                <a:spcPct val="120000"/>
              </a:lnSpc>
            </a:pPr>
            <a:r>
              <a:rPr lang="he-IL" altLang="en-US" sz="2800" dirty="0"/>
              <a:t>מטרה שניה</a:t>
            </a:r>
            <a:r>
              <a:rPr lang="en-US" altLang="en-US" sz="2800" dirty="0"/>
              <a:t> ...</a:t>
            </a:r>
          </a:p>
          <a:p>
            <a:pPr marL="914400" lvl="1" indent="-457200" eaLnBrk="0" hangingPunct="0">
              <a:lnSpc>
                <a:spcPct val="120000"/>
              </a:lnSpc>
            </a:pPr>
            <a:r>
              <a:rPr lang="he-IL" altLang="en-US" sz="2800" dirty="0"/>
              <a:t>מטרה שלישית</a:t>
            </a:r>
            <a:r>
              <a:rPr lang="en-US" altLang="en-US" sz="2800" dirty="0"/>
              <a:t> ...</a:t>
            </a:r>
          </a:p>
          <a:p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אפיון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1B3CD8-FA1E-4035-8629-C6328E09AEE2}" type="slidenum">
              <a:rPr lang="he-IL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50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en-US" sz="3600" dirty="0"/>
              <a:t>סקירת מצב - יישום</a:t>
            </a:r>
            <a:endParaRPr lang="he-IL" sz="3600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26025"/>
          </a:xfrm>
        </p:spPr>
        <p:txBody>
          <a:bodyPr/>
          <a:lstStyle/>
          <a:p>
            <a:r>
              <a:rPr lang="he-IL" altLang="en-US" sz="2800" dirty="0"/>
              <a:t>תהליכים מרכזיים/פונקציות ראשיות במערכת</a:t>
            </a:r>
            <a:endParaRPr lang="en-US" altLang="en-US" sz="2800" dirty="0"/>
          </a:p>
          <a:p>
            <a:pPr lvl="1" eaLnBrk="0" hangingPunct="0"/>
            <a:r>
              <a:rPr lang="he-IL" altLang="en-US" dirty="0"/>
              <a:t>תהליך</a:t>
            </a:r>
            <a:r>
              <a:rPr lang="en-US" altLang="en-US" dirty="0"/>
              <a:t> </a:t>
            </a:r>
            <a:r>
              <a:rPr lang="en-US" altLang="he-IL" dirty="0"/>
              <a:t>I …</a:t>
            </a:r>
          </a:p>
          <a:p>
            <a:pPr lvl="1" eaLnBrk="0" hangingPunct="0"/>
            <a:r>
              <a:rPr lang="he-IL" altLang="en-US" dirty="0"/>
              <a:t>תהליך</a:t>
            </a:r>
            <a:r>
              <a:rPr lang="en-US" altLang="en-US" dirty="0"/>
              <a:t> </a:t>
            </a:r>
            <a:r>
              <a:rPr lang="en-US" altLang="he-IL" dirty="0"/>
              <a:t>II</a:t>
            </a:r>
            <a:r>
              <a:rPr lang="en-US" altLang="he-IL" dirty="0" smtClean="0"/>
              <a:t>….</a:t>
            </a:r>
            <a:endParaRPr lang="he-IL" altLang="he-IL" dirty="0" smtClean="0"/>
          </a:p>
          <a:p>
            <a:pPr eaLnBrk="0" hangingPunct="0"/>
            <a:r>
              <a:rPr lang="he-IL" altLang="en-US" sz="2800" dirty="0"/>
              <a:t>גבולות התכולה</a:t>
            </a:r>
            <a:endParaRPr lang="en-US" altLang="en-US" sz="2800" dirty="0"/>
          </a:p>
          <a:p>
            <a:pPr lvl="1" eaLnBrk="0" hangingPunct="0"/>
            <a:r>
              <a:rPr lang="he-IL" altLang="en-US" dirty="0"/>
              <a:t>לציין אם השתנו </a:t>
            </a:r>
            <a:r>
              <a:rPr lang="he-IL" altLang="en-US" dirty="0" smtClean="0"/>
              <a:t>הגבולות</a:t>
            </a:r>
          </a:p>
          <a:p>
            <a:pPr eaLnBrk="0" hangingPunct="0"/>
            <a:r>
              <a:rPr lang="he-IL" altLang="en-US" sz="2800" dirty="0"/>
              <a:t>שינויים בתכולה</a:t>
            </a:r>
            <a:endParaRPr lang="en-US" altLang="en-US" sz="2800" dirty="0"/>
          </a:p>
          <a:p>
            <a:pPr lvl="1" eaLnBrk="0" hangingPunct="0"/>
            <a:r>
              <a:rPr lang="he-IL" altLang="en-US" dirty="0"/>
              <a:t>לציין אם השתנתה התכולה</a:t>
            </a:r>
            <a:endParaRPr lang="en-US" altLang="en-US" dirty="0"/>
          </a:p>
          <a:p>
            <a:pPr lvl="1" eaLnBrk="0" hangingPunct="0"/>
            <a:endParaRPr lang="he-IL" altLang="en-US" dirty="0" smtClean="0"/>
          </a:p>
          <a:p>
            <a:pPr eaLnBrk="0" hangingPunct="0"/>
            <a:endParaRPr lang="en-US" altLang="en-US" dirty="0"/>
          </a:p>
          <a:p>
            <a:pPr lvl="1" eaLnBrk="0" hangingPunct="0"/>
            <a:endParaRPr lang="en-US" altLang="he-IL" dirty="0"/>
          </a:p>
          <a:p>
            <a:pPr lvl="1"/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אפיון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1B3CD8-FA1E-4035-8629-C6328E09AEE2}" type="slidenum">
              <a:rPr lang="he-IL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19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en-US" sz="3600" dirty="0">
                <a:cs typeface="+mn-cs"/>
              </a:rPr>
              <a:t>סקירת מצב - טכנולוגיה</a:t>
            </a:r>
            <a:endParaRPr lang="en-US" altLang="en-US" sz="3600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26025"/>
          </a:xfrm>
        </p:spPr>
        <p:txBody>
          <a:bodyPr/>
          <a:lstStyle/>
          <a:p>
            <a:pPr algn="r" eaLnBrk="0" hangingPunct="0"/>
            <a:r>
              <a:rPr lang="he-IL" altLang="en-US" sz="2800" dirty="0"/>
              <a:t>חומרה </a:t>
            </a:r>
            <a:r>
              <a:rPr lang="he-IL" altLang="en-US" sz="2800" dirty="0" smtClean="0"/>
              <a:t>מרכזית</a:t>
            </a:r>
          </a:p>
          <a:p>
            <a:pPr eaLnBrk="0" hangingPunct="0"/>
            <a:r>
              <a:rPr lang="he-IL" altLang="en-US" sz="2800" dirty="0"/>
              <a:t>עמדות קצה</a:t>
            </a:r>
            <a:endParaRPr lang="en-US" altLang="en-US" sz="2800" dirty="0"/>
          </a:p>
          <a:p>
            <a:pPr eaLnBrk="0" hangingPunct="0"/>
            <a:r>
              <a:rPr lang="he-IL" altLang="en-US" sz="2800" dirty="0"/>
              <a:t>כלי </a:t>
            </a:r>
            <a:r>
              <a:rPr lang="he-IL" altLang="en-US" sz="2800" dirty="0" smtClean="0"/>
              <a:t>פיתוח</a:t>
            </a:r>
          </a:p>
          <a:p>
            <a:pPr eaLnBrk="0" hangingPunct="0"/>
            <a:r>
              <a:rPr lang="he-IL" altLang="en-US" sz="2800" dirty="0"/>
              <a:t>כלים </a:t>
            </a:r>
            <a:r>
              <a:rPr lang="he-IL" altLang="en-US" sz="2800" dirty="0" smtClean="0"/>
              <a:t>למשתמש</a:t>
            </a:r>
          </a:p>
          <a:p>
            <a:pPr marL="0" indent="0" eaLnBrk="0" hangingPunct="0">
              <a:buNone/>
            </a:pPr>
            <a:r>
              <a:rPr lang="he-IL" altLang="en-US" sz="2800" dirty="0"/>
              <a:t>הערה: חשוב לציין אם יש ייחודיות, כלים חדשים בארגון </a:t>
            </a:r>
            <a:r>
              <a:rPr lang="en-US" altLang="en-US" sz="2800" dirty="0">
                <a:solidFill>
                  <a:srgbClr val="FFFF99"/>
                </a:solidFill>
              </a:rPr>
              <a:t>…</a:t>
            </a:r>
          </a:p>
          <a:p>
            <a:pPr eaLnBrk="0" hangingPunct="0"/>
            <a:endParaRPr lang="en-US" altLang="en-US" sz="2800" dirty="0"/>
          </a:p>
          <a:p>
            <a:pPr marL="0" indent="0" eaLnBrk="0" hangingPunct="0">
              <a:buNone/>
            </a:pPr>
            <a:endParaRPr lang="en-US" altLang="en-US" sz="2800" dirty="0"/>
          </a:p>
          <a:p>
            <a:pPr algn="r" eaLnBrk="0" hangingPunct="0"/>
            <a:endParaRPr lang="en-US" altLang="en-US" sz="2800" dirty="0"/>
          </a:p>
        </p:txBody>
      </p:sp>
      <p:sp>
        <p:nvSpPr>
          <p:cNvPr id="9" name="מציין מיקום של כותרת תחתונה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e-IL">
                <a:cs typeface="+mn-cs"/>
              </a:rPr>
              <a:t>אפיון מערכת</a:t>
            </a:r>
            <a:endParaRPr lang="en-US">
              <a:cs typeface="+mn-cs"/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1B3CD8-FA1E-4035-8629-C6328E09AEE2}" type="slidenum">
              <a:rPr lang="he-IL" smtClean="0">
                <a:cs typeface="+mn-cs"/>
              </a:rPr>
              <a:pPr/>
              <a:t>6</a:t>
            </a:fld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146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e-IL">
                <a:cs typeface="+mn-cs"/>
              </a:rPr>
              <a:t>אפיון מערכת</a:t>
            </a:r>
            <a:endParaRPr lang="en-US">
              <a:cs typeface="+mn-cs"/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6632"/>
            <a:ext cx="8353425" cy="641350"/>
          </a:xfrm>
        </p:spPr>
        <p:txBody>
          <a:bodyPr/>
          <a:lstStyle/>
          <a:p>
            <a:r>
              <a:rPr lang="he-IL" altLang="en-US" sz="3600" dirty="0">
                <a:cs typeface="+mn-cs"/>
              </a:rPr>
              <a:t>חריגות </a:t>
            </a:r>
            <a:endParaRPr lang="en-US" sz="3600" dirty="0">
              <a:cs typeface="+mn-cs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268760"/>
            <a:ext cx="7989515" cy="3954462"/>
          </a:xfrm>
        </p:spPr>
        <p:txBody>
          <a:bodyPr/>
          <a:lstStyle/>
          <a:p>
            <a:r>
              <a:rPr kumimoji="0" lang="he-IL" dirty="0" err="1"/>
              <a:t>בלו"ז</a:t>
            </a:r>
            <a:endParaRPr kumimoji="0" lang="he-IL" dirty="0"/>
          </a:p>
          <a:p>
            <a:pPr lvl="1"/>
            <a:r>
              <a:rPr lang="he-IL" sz="2200" dirty="0">
                <a:cs typeface="+mn-cs"/>
              </a:rPr>
              <a:t>......</a:t>
            </a:r>
          </a:p>
          <a:p>
            <a:pPr lvl="1"/>
            <a:r>
              <a:rPr lang="he-IL" sz="2200" dirty="0">
                <a:cs typeface="+mn-cs"/>
              </a:rPr>
              <a:t>......</a:t>
            </a:r>
          </a:p>
          <a:p>
            <a:pPr>
              <a:buFont typeface="Wingdings" pitchFamily="2" charset="2"/>
              <a:buNone/>
            </a:pPr>
            <a:r>
              <a:rPr kumimoji="0" lang="he-IL" dirty="0"/>
              <a:t>בתקציב</a:t>
            </a:r>
          </a:p>
          <a:p>
            <a:pPr lvl="1"/>
            <a:r>
              <a:rPr lang="he-IL" sz="2200" dirty="0">
                <a:cs typeface="+mn-cs"/>
              </a:rPr>
              <a:t>......</a:t>
            </a:r>
          </a:p>
          <a:p>
            <a:pPr lvl="1"/>
            <a:r>
              <a:rPr lang="he-IL" sz="2200" dirty="0">
                <a:cs typeface="+mn-cs"/>
              </a:rPr>
              <a:t>......</a:t>
            </a:r>
          </a:p>
          <a:p>
            <a:pPr>
              <a:buFont typeface="Wingdings" pitchFamily="2" charset="2"/>
              <a:buNone/>
            </a:pPr>
            <a:r>
              <a:rPr kumimoji="0" lang="he-IL" dirty="0"/>
              <a:t>בתכולה</a:t>
            </a:r>
          </a:p>
          <a:p>
            <a:pPr lvl="1"/>
            <a:r>
              <a:rPr lang="he-IL" sz="2200" dirty="0">
                <a:cs typeface="+mn-cs"/>
              </a:rPr>
              <a:t>.......</a:t>
            </a:r>
          </a:p>
          <a:p>
            <a:pPr lvl="1"/>
            <a:r>
              <a:rPr lang="he-IL" sz="2200" dirty="0">
                <a:cs typeface="+mn-cs"/>
              </a:rPr>
              <a:t>.......</a:t>
            </a:r>
            <a:endParaRPr lang="en-US" sz="22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50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e-IL"/>
              <a:t>סקר סטטוס</a:t>
            </a:r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640"/>
            <a:ext cx="8353425" cy="641350"/>
          </a:xfrm>
        </p:spPr>
        <p:txBody>
          <a:bodyPr/>
          <a:lstStyle/>
          <a:p>
            <a:r>
              <a:rPr lang="he-IL" altLang="en-US" sz="3600" dirty="0">
                <a:cs typeface="+mn-cs"/>
              </a:rPr>
              <a:t>ריכוז סיכונים עיקריים</a:t>
            </a:r>
            <a:endParaRPr lang="en-US" altLang="en-US" sz="3600" dirty="0">
              <a:cs typeface="+mn-cs"/>
            </a:endParaRP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2688796" y="5765194"/>
            <a:ext cx="57567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he-IL" altLang="en-US" sz="2000" b="1" dirty="0">
                <a:effectLst/>
                <a:cs typeface="Tahoma" pitchFamily="34" charset="0"/>
              </a:rPr>
              <a:t>הערה:  יש להציג סיכונים מרמה 20 ומעלה</a:t>
            </a:r>
            <a:r>
              <a:rPr kumimoji="0" lang="en-US" altLang="en-US" sz="2000" b="1" dirty="0">
                <a:effectLst/>
                <a:cs typeface="Tahoma" pitchFamily="34" charset="0"/>
              </a:rPr>
              <a:t>…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1B3CD8-FA1E-4035-8629-C6328E09AEE2}" type="slidenum">
              <a:rPr lang="he-IL" smtClean="0"/>
              <a:pPr/>
              <a:t>8</a:t>
            </a:fld>
            <a:endParaRPr lang="en-US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968301"/>
              </p:ext>
            </p:extLst>
          </p:nvPr>
        </p:nvGraphicFramePr>
        <p:xfrm>
          <a:off x="179512" y="1397000"/>
          <a:ext cx="8784976" cy="418623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98122"/>
                <a:gridCol w="1098122"/>
                <a:gridCol w="1098122"/>
                <a:gridCol w="910734"/>
                <a:gridCol w="1285510"/>
                <a:gridCol w="1098122"/>
                <a:gridCol w="1098122"/>
                <a:gridCol w="1098122"/>
              </a:tblGrid>
              <a:tr h="1074269"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הסיכון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חומרה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סבירות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רמת סיכון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השלכות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פעולה מונעת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אחראי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לו"ז</a:t>
                      </a:r>
                      <a:endParaRPr lang="he-IL" sz="2400" dirty="0"/>
                    </a:p>
                  </a:txBody>
                  <a:tcPr/>
                </a:tc>
              </a:tr>
              <a:tr h="622394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22394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22394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22394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22394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818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e-IL"/>
              <a:t>אפיון מערכת</a:t>
            </a:r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640"/>
            <a:ext cx="8353425" cy="641350"/>
          </a:xfrm>
        </p:spPr>
        <p:txBody>
          <a:bodyPr/>
          <a:lstStyle/>
          <a:p>
            <a:r>
              <a:rPr lang="he-IL" sz="3600" dirty="0"/>
              <a:t>סיכונים נוספים</a:t>
            </a:r>
            <a:endParaRPr lang="en-US" sz="3600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576" y="1340768"/>
            <a:ext cx="7845499" cy="3552825"/>
          </a:xfrm>
        </p:spPr>
        <p:txBody>
          <a:bodyPr/>
          <a:lstStyle/>
          <a:p>
            <a:r>
              <a:rPr kumimoji="0" lang="he-IL" dirty="0">
                <a:latin typeface="Arial (Hebrew)" pitchFamily="42" charset="0"/>
              </a:rPr>
              <a:t>סיכונים תפעוליים</a:t>
            </a:r>
          </a:p>
          <a:p>
            <a:pPr lvl="1"/>
            <a:r>
              <a:rPr lang="he-IL" sz="2200" dirty="0"/>
              <a:t>......</a:t>
            </a:r>
          </a:p>
          <a:p>
            <a:pPr lvl="1"/>
            <a:r>
              <a:rPr lang="he-IL" sz="2200" dirty="0"/>
              <a:t>......</a:t>
            </a:r>
          </a:p>
          <a:p>
            <a:r>
              <a:rPr kumimoji="0" lang="he-IL" dirty="0">
                <a:latin typeface="Arial (Hebrew)" pitchFamily="42" charset="0"/>
              </a:rPr>
              <a:t>סיכוני שוק</a:t>
            </a:r>
            <a:r>
              <a:rPr lang="he-IL" sz="2400" dirty="0"/>
              <a:t> </a:t>
            </a:r>
          </a:p>
          <a:p>
            <a:pPr lvl="1"/>
            <a:r>
              <a:rPr lang="he-IL" sz="2200" dirty="0"/>
              <a:t>......</a:t>
            </a:r>
          </a:p>
          <a:p>
            <a:pPr lvl="1"/>
            <a:r>
              <a:rPr lang="he-IL" sz="2200" dirty="0"/>
              <a:t>.......</a:t>
            </a:r>
          </a:p>
          <a:p>
            <a:r>
              <a:rPr kumimoji="0" lang="he-IL" dirty="0">
                <a:latin typeface="Arial (Hebrew)" pitchFamily="42" charset="0"/>
              </a:rPr>
              <a:t>סיכונים משפטיים</a:t>
            </a:r>
          </a:p>
          <a:p>
            <a:pPr lvl="1"/>
            <a:r>
              <a:rPr lang="he-IL" sz="2200" dirty="0"/>
              <a:t>......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0737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hPress_H14">
  <a:themeElements>
    <a:clrScheme name="NewMethoda_H11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NewMethoda_H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NewMethoda_H11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Methoda_H11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Methoda_H11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MethPress_H14</Template>
  <TotalTime>18</TotalTime>
  <Words>262</Words>
  <Application>Microsoft Office PowerPoint</Application>
  <PresentationFormat>‫הצגה על המסך (4:3)</PresentationFormat>
  <Paragraphs>119</Paragraphs>
  <Slides>13</Slides>
  <Notes>7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4" baseType="lpstr">
      <vt:lpstr>MethPress_H14</vt:lpstr>
      <vt:lpstr>&lt;שם המערכת&gt;</vt:lpstr>
      <vt:lpstr>מבנה המצגת</vt:lpstr>
      <vt:lpstr>רקע ותיאור כללי של הפרויקט</vt:lpstr>
      <vt:lpstr>סקירת מצב - יעדים</vt:lpstr>
      <vt:lpstr>סקירת מצב - יישום</vt:lpstr>
      <vt:lpstr>סקירת מצב - טכנולוגיה</vt:lpstr>
      <vt:lpstr>חריגות </vt:lpstr>
      <vt:lpstr>ריכוז סיכונים עיקריים</vt:lpstr>
      <vt:lpstr>סיכונים נוספים</vt:lpstr>
      <vt:lpstr>בעיות ונושאים פתוחים</vt:lpstr>
      <vt:lpstr>נושאים להחלטה</vt:lpstr>
      <vt:lpstr>סיכום</vt:lpstr>
      <vt:lpstr>www.methoda.com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&lt;שם המערכת&gt;</dc:title>
  <dc:creator> שמעון אפק</dc:creator>
  <cp:lastModifiedBy> שמעון אפק</cp:lastModifiedBy>
  <cp:revision>2</cp:revision>
  <dcterms:created xsi:type="dcterms:W3CDTF">2012-07-01T08:43:31Z</dcterms:created>
  <dcterms:modified xsi:type="dcterms:W3CDTF">2012-07-01T09:01:55Z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