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98" r:id="rId3"/>
    <p:sldId id="299" r:id="rId4"/>
    <p:sldId id="300" r:id="rId5"/>
    <p:sldId id="301" r:id="rId6"/>
    <p:sldId id="302" r:id="rId7"/>
    <p:sldId id="303" r:id="rId8"/>
    <p:sldId id="270" r:id="rId9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B800"/>
    <a:srgbClr val="FF6600"/>
    <a:srgbClr val="7028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4685" autoAdjust="0"/>
    <p:restoredTop sz="94420" autoAdjust="0"/>
  </p:normalViewPr>
  <p:slideViewPr>
    <p:cSldViewPr>
      <p:cViewPr varScale="1">
        <p:scale>
          <a:sx n="71" d="100"/>
          <a:sy n="71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/>
            </a:lvl1pPr>
          </a:lstStyle>
          <a:p>
            <a:fld id="{BDF29EBB-344D-4F2D-9B6A-20A9D7A2D359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11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defRPr sz="1200"/>
            </a:lvl1pPr>
          </a:lstStyle>
          <a:p>
            <a:fld id="{90E982DA-6E7B-4E0F-A28E-EBE5EF1C51BF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75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982DA-6E7B-4E0F-A28E-EBE5EF1C51BF}" type="slidenum">
              <a:rPr lang="he-IL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10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A146B-F7FF-484E-82B7-A5E99A32D932}" type="slidenum">
              <a:rPr lang="he-IL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he-IL" sz="1000">
                <a:latin typeface="Arial" pitchFamily="34" charset="0"/>
                <a:cs typeface="Arial" pitchFamily="34" charset="0"/>
              </a:rPr>
              <a:t>ראה הנחיות במדריך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CCAD2B-0FA2-40B5-A1FF-9DFAFAC8D64F}" type="slidenum">
              <a:rPr lang="he-IL"/>
              <a:pPr/>
              <a:t>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he-IL" altLang="en-US" sz="1000">
                <a:cs typeface="Arial" pitchFamily="34" charset="0"/>
              </a:rPr>
              <a:t>מקורות לתיאור זה ישמשו הסעיפים הבאים בתיקי המערכת: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4.1 גורמים מעורבים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4.2 שיטת הפיתוח ותוכנית עבודה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4.6 שירות ותחזוקה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4.7 השתלבות בארגון (הדרכה והטמעה)</a:t>
            </a:r>
          </a:p>
          <a:p>
            <a:pPr lvl="1"/>
            <a:r>
              <a:rPr lang="he-IL" altLang="en-US" sz="1000">
                <a:cs typeface="Arial" pitchFamily="34" charset="0"/>
              </a:rPr>
              <a:t>4.8 חוסן ואמינות (מבדקי מערכת)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9E188-E44A-4D70-A80A-6C8C3C66C0D6}" type="slidenum">
              <a:rPr lang="he-IL"/>
              <a:pPr/>
              <a:t>4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B6EB2-11A5-4A89-A9C4-14CEA7A2EB77}" type="slidenum">
              <a:rPr lang="he-IL"/>
              <a:pPr/>
              <a:t>5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962CC-331E-4EDB-A694-FF689D74A566}" type="slidenum">
              <a:rPr lang="he-IL"/>
              <a:pPr/>
              <a:t>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6AA7C-101F-444A-A0F5-B5AA11441D06}" type="slidenum">
              <a:rPr lang="he-IL"/>
              <a:pPr/>
              <a:t>7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668F6-C417-4AAD-A93A-38407FC4AED4}" type="slidenum">
              <a:rPr lang="he-IL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0" y="0"/>
            <a:ext cx="9144000" cy="5157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36" name="Rectangle 64"/>
          <p:cNvSpPr>
            <a:spLocks noChangeArrowheads="1"/>
          </p:cNvSpPr>
          <p:nvPr/>
        </p:nvSpPr>
        <p:spPr bwMode="gray">
          <a:xfrm>
            <a:off x="1262063" y="0"/>
            <a:ext cx="2362200" cy="4953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2549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37" name="Rectangle 65"/>
          <p:cNvSpPr>
            <a:spLocks noChangeArrowheads="1"/>
          </p:cNvSpPr>
          <p:nvPr/>
        </p:nvSpPr>
        <p:spPr bwMode="gray">
          <a:xfrm>
            <a:off x="304800" y="2400300"/>
            <a:ext cx="8458200" cy="11049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90800"/>
            <a:ext cx="82296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33800"/>
            <a:ext cx="58674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  <a:endParaRPr lang="en-US" noProof="0" smtClean="0"/>
          </a:p>
        </p:txBody>
      </p:sp>
      <p:pic>
        <p:nvPicPr>
          <p:cNvPr id="3133" name="Picture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3490913"/>
            <a:ext cx="1258888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35" name="Rectangle 63"/>
          <p:cNvSpPr>
            <a:spLocks noChangeArrowheads="1"/>
          </p:cNvSpPr>
          <p:nvPr/>
        </p:nvSpPr>
        <p:spPr bwMode="gray">
          <a:xfrm>
            <a:off x="1276350" y="4941888"/>
            <a:ext cx="7867650" cy="21748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3134" name="Picture 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281113" y="4927600"/>
            <a:ext cx="2370137" cy="109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38" name="Rectangle 66"/>
          <p:cNvSpPr>
            <a:spLocks noChangeArrowheads="1"/>
          </p:cNvSpPr>
          <p:nvPr/>
        </p:nvSpPr>
        <p:spPr bwMode="gray">
          <a:xfrm>
            <a:off x="304800" y="304800"/>
            <a:ext cx="8534400" cy="4343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39" name="Rectangle 67"/>
          <p:cNvSpPr>
            <a:spLocks noChangeArrowheads="1"/>
          </p:cNvSpPr>
          <p:nvPr/>
        </p:nvSpPr>
        <p:spPr bwMode="gray">
          <a:xfrm>
            <a:off x="7391400" y="914400"/>
            <a:ext cx="1600200" cy="1447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gray">
          <a:xfrm>
            <a:off x="8305800" y="0"/>
            <a:ext cx="76200" cy="1752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3142" name="Text Box 70"/>
          <p:cNvSpPr txBox="1">
            <a:spLocks noChangeArrowheads="1"/>
          </p:cNvSpPr>
          <p:nvPr/>
        </p:nvSpPr>
        <p:spPr bwMode="auto">
          <a:xfrm>
            <a:off x="35496" y="6364148"/>
            <a:ext cx="411211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71500"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286000" algn="l" defTabSz="762000" rtl="0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743200" algn="l" defTabSz="7620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200400" algn="l" defTabSz="7620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657600" algn="l" defTabSz="7620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114800" algn="l" defTabSz="762000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rtl="1" eaLnBrk="0" hangingPunct="0"/>
            <a:r>
              <a:rPr lang="he-IL" altLang="en-US" sz="1400" b="1" dirty="0" smtClean="0">
                <a:solidFill>
                  <a:srgbClr val="000000"/>
                </a:solidFill>
              </a:rPr>
              <a:t>מבוסס על גלופה של חברת מתודה מחשבים בע"מ</a:t>
            </a:r>
          </a:p>
        </p:txBody>
      </p:sp>
      <p:pic>
        <p:nvPicPr>
          <p:cNvPr id="16" name="Picture 37" descr="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84" y="333375"/>
            <a:ext cx="2195512" cy="8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6" grpId="0" animBg="1"/>
      <p:bldP spid="3137" grpId="0" animBg="1"/>
      <p:bldP spid="314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FE0834-AF1C-4A95-B3EF-388CADAC733C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3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5F0A2-2E28-4211-98C3-4972C3F4ECD8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82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619125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61912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FDD457-E7E7-4315-8EC0-E7EC8DD8FF8A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27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כותרת וטבל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47800" y="206375"/>
            <a:ext cx="6858000" cy="5334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בלה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5026025"/>
          </a:xfrm>
        </p:spPr>
        <p:txBody>
          <a:bodyPr/>
          <a:lstStyle/>
          <a:p>
            <a:r>
              <a:rPr lang="he-IL" smtClean="0"/>
              <a:t>לחץ על הסמל כדי להוסיף טבלה</a:t>
            </a:r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>
          <a:xfrm>
            <a:off x="2286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C2530270-2398-4F6E-BEFC-53C111D3FC63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23650A-C962-43C0-991D-C54A45A4A49C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83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10265F-BA88-45D6-8C40-AA51F0880751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6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AF6B4E-8C52-48F4-A5FD-4D9887AC8D14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4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כותרת תחתונה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12FD8B-2087-46FF-85C9-26775254F0E3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5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1B3CD8-FA1E-4035-8629-C6328E09AEE2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00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5FF58C-126E-4691-81C7-F4F338F57DD9}" type="slidenum">
              <a:rPr lang="he-IL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9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תחתונה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66394-F220-47FB-B1B4-44F49A1A63A0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4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4B3CE9-A5F3-4ECD-A7C1-1FE85B46B0E1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4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Rectangle 43"/>
          <p:cNvSpPr>
            <a:spLocks noChangeArrowheads="1"/>
          </p:cNvSpPr>
          <p:nvPr/>
        </p:nvSpPr>
        <p:spPr bwMode="gray">
          <a:xfrm>
            <a:off x="0" y="9525"/>
            <a:ext cx="9144000" cy="10287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447800" y="0"/>
            <a:ext cx="7696200" cy="8794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0" y="158750"/>
            <a:ext cx="9144000" cy="60325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1143000"/>
            <a:ext cx="228600" cy="5715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gray">
          <a:xfrm>
            <a:off x="8686800" y="0"/>
            <a:ext cx="76200" cy="609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71600"/>
            <a:ext cx="82296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47700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eaLnBrk="1" hangingPunct="1"/>
            <a:r>
              <a:rPr lang="he-IL" smtClean="0">
                <a:solidFill>
                  <a:schemeClr val="accent1"/>
                </a:solidFill>
              </a:rPr>
              <a:t>תחקור והערכת מערכת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28600" y="64770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accent1"/>
                </a:solidFill>
              </a:defRPr>
            </a:lvl1pPr>
          </a:lstStyle>
          <a:p>
            <a:fld id="{765FF58C-126E-4691-81C7-F4F338F57DD9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0"/>
            <a:ext cx="1447800" cy="1066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1065" name="Picture 4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1243013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0" name="Rectangle 46"/>
          <p:cNvSpPr>
            <a:spLocks noChangeArrowheads="1"/>
          </p:cNvSpPr>
          <p:nvPr/>
        </p:nvSpPr>
        <p:spPr bwMode="gray">
          <a:xfrm>
            <a:off x="0" y="1035050"/>
            <a:ext cx="14478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07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447800" y="206375"/>
            <a:ext cx="685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 smtClean="0"/>
              <a:t>לחץ כדי לערוך סגנון כותרת של תבנית בסיס</a:t>
            </a:r>
            <a:endParaRPr lang="en-US" dirty="0" smtClean="0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gray">
          <a:xfrm>
            <a:off x="6705600" y="64770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he-IL" sz="1400">
                <a:solidFill>
                  <a:schemeClr val="accent1"/>
                </a:solidFill>
              </a:rPr>
              <a:t>מתודה מחשבים בע"מ</a:t>
            </a:r>
            <a:endParaRPr lang="en-US" sz="140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3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" grpId="0" animBg="1"/>
      <p:bldP spid="1072" grpId="0" animBg="1"/>
    </p:bldLst>
  </p:timing>
  <p:hf hd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9pPr>
    </p:titleStyle>
    <p:bodyStyle>
      <a:lvl1pPr marL="390525" indent="-390525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rgbClr val="FF6600"/>
        </a:buClr>
        <a:buFont typeface="Wingdings" pitchFamily="2" charset="2"/>
        <a:buChar char="v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28575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itchFamily="18" charset="2"/>
        <a:buChar char=""/>
        <a:defRPr sz="24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lnSpc>
          <a:spcPct val="125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hoda.co.i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400" dirty="0" smtClean="0">
                <a:cs typeface="Arial" pitchFamily="34" charset="0"/>
              </a:rPr>
              <a:t>&lt;שם המערכת&gt;</a:t>
            </a:r>
            <a:endParaRPr lang="en-US" sz="4400" dirty="0">
              <a:cs typeface="Arial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733800"/>
            <a:ext cx="5867400" cy="457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2800" dirty="0" smtClean="0">
                <a:cs typeface="Arial" pitchFamily="34" charset="0"/>
              </a:rPr>
              <a:t>&lt;תאריך ביצוע&gt;</a:t>
            </a:r>
            <a:endParaRPr lang="he-IL" sz="2800" dirty="0" smtClean="0">
              <a:cs typeface="Arial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1403648" y="1517883"/>
            <a:ext cx="62103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he-IL" sz="6000" b="1" dirty="0" smtClean="0">
                <a:solidFill>
                  <a:schemeClr val="bg1"/>
                </a:solidFill>
              </a:rPr>
              <a:t>סיכום הפקת לקחים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סיכום הפקת לקחים</a:t>
            </a:r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altLang="en-US" sz="3600" dirty="0"/>
              <a:t>מבנה</a:t>
            </a:r>
            <a:r>
              <a:rPr lang="he-IL" altLang="en-US" dirty="0"/>
              <a:t> </a:t>
            </a:r>
            <a:r>
              <a:rPr lang="he-IL" altLang="en-US" sz="3600" dirty="0"/>
              <a:t>המצגת</a:t>
            </a:r>
            <a:endParaRPr lang="he-IL" alt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6064" y="1268760"/>
            <a:ext cx="7772400" cy="2570163"/>
          </a:xfrm>
        </p:spPr>
        <p:txBody>
          <a:bodyPr/>
          <a:lstStyle/>
          <a:p>
            <a:pPr marL="942975" indent="-457200"/>
            <a:r>
              <a:rPr lang="he-IL" altLang="en-US" sz="2800" dirty="0"/>
              <a:t>תיאור האירוע</a:t>
            </a:r>
            <a:endParaRPr lang="en-US" altLang="en-US" sz="2800" dirty="0"/>
          </a:p>
          <a:p>
            <a:pPr marL="942975" indent="-457200"/>
            <a:r>
              <a:rPr lang="he-IL" altLang="en-US" sz="2800" dirty="0"/>
              <a:t>השתלשלות האירועים</a:t>
            </a:r>
            <a:endParaRPr lang="en-US" altLang="en-US" sz="2800" dirty="0"/>
          </a:p>
          <a:p>
            <a:pPr marL="942975" indent="-457200"/>
            <a:r>
              <a:rPr lang="he-IL" altLang="en-US" sz="2800" dirty="0"/>
              <a:t>מסקנות עיקריות</a:t>
            </a:r>
            <a:endParaRPr lang="en-US" altLang="en-US" sz="2800" dirty="0"/>
          </a:p>
          <a:p>
            <a:pPr marL="942975" indent="-457200"/>
            <a:r>
              <a:rPr lang="he-IL" altLang="en-US" sz="2800" dirty="0"/>
              <a:t>לקחים והמלצות</a:t>
            </a:r>
          </a:p>
          <a:p>
            <a:pPr marL="942975" indent="-457200"/>
            <a:r>
              <a:rPr lang="he-IL" altLang="en-US" sz="2800" dirty="0" err="1"/>
              <a:t>תוכנית</a:t>
            </a:r>
            <a:r>
              <a:rPr lang="he-IL" altLang="en-US" sz="2800" dirty="0"/>
              <a:t> עבודה ליישום הלקחים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19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סיכום הפקת לקחים</a:t>
            </a:r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353425" cy="642938"/>
          </a:xfrm>
        </p:spPr>
        <p:txBody>
          <a:bodyPr/>
          <a:lstStyle/>
          <a:p>
            <a:r>
              <a:rPr lang="he-IL" altLang="en-US" sz="3600" dirty="0"/>
              <a:t>תיאור האירוע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1484313"/>
            <a:ext cx="7772400" cy="519112"/>
          </a:xfrm>
        </p:spPr>
        <p:txBody>
          <a:bodyPr/>
          <a:lstStyle/>
          <a:p>
            <a:r>
              <a:rPr lang="he-IL" altLang="en-US" dirty="0" smtClean="0"/>
              <a:t>....</a:t>
            </a:r>
          </a:p>
          <a:p>
            <a:endParaRPr lang="he-IL" altLang="en-US" dirty="0"/>
          </a:p>
        </p:txBody>
      </p:sp>
    </p:spTree>
    <p:extLst>
      <p:ext uri="{BB962C8B-B14F-4D97-AF65-F5344CB8AC3E}">
        <p14:creationId xmlns:p14="http://schemas.microsoft.com/office/powerpoint/2010/main" val="315358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סיכום הפקת לקחים</a:t>
            </a:r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353425" cy="641350"/>
          </a:xfrm>
        </p:spPr>
        <p:txBody>
          <a:bodyPr/>
          <a:lstStyle/>
          <a:p>
            <a:r>
              <a:rPr lang="he-IL" altLang="en-US" sz="3600" dirty="0"/>
              <a:t>השתלשלות האירועים</a:t>
            </a:r>
            <a:endParaRPr lang="en-US" sz="3600" dirty="0"/>
          </a:p>
        </p:txBody>
      </p:sp>
      <p:graphicFrame>
        <p:nvGraphicFramePr>
          <p:cNvPr id="78937" name="Group 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369031"/>
              </p:ext>
            </p:extLst>
          </p:nvPr>
        </p:nvGraphicFramePr>
        <p:xfrm>
          <a:off x="395288" y="1484313"/>
          <a:ext cx="8353425" cy="2200276"/>
        </p:xfrm>
        <a:graphic>
          <a:graphicData uri="http://schemas.openxmlformats.org/drawingml/2006/table">
            <a:tbl>
              <a:tblPr rtl="1"/>
              <a:tblGrid>
                <a:gridCol w="1223963"/>
                <a:gridCol w="1439862"/>
                <a:gridCol w="2162175"/>
                <a:gridCol w="1800225"/>
                <a:gridCol w="1727200"/>
              </a:tblGrid>
              <a:tr h="9699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תאריך,שעה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אחראי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פרטי האירוע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מדווח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תוצאה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3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סיכום הפקת לקחים</a:t>
            </a:r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353425" cy="641350"/>
          </a:xfrm>
        </p:spPr>
        <p:txBody>
          <a:bodyPr/>
          <a:lstStyle/>
          <a:p>
            <a:r>
              <a:rPr lang="he-IL" altLang="en-US" sz="3600" dirty="0"/>
              <a:t>מסקנות עיקריות</a:t>
            </a:r>
            <a:endParaRPr lang="en-US" sz="36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760"/>
            <a:ext cx="8353425" cy="1544637"/>
          </a:xfrm>
        </p:spPr>
        <p:txBody>
          <a:bodyPr/>
          <a:lstStyle/>
          <a:p>
            <a:r>
              <a:rPr lang="he-IL" sz="2800" dirty="0"/>
              <a:t>מסקנה 1</a:t>
            </a:r>
          </a:p>
          <a:p>
            <a:r>
              <a:rPr lang="he-IL" sz="2800" dirty="0"/>
              <a:t>מסקנה 2</a:t>
            </a:r>
          </a:p>
          <a:p>
            <a:r>
              <a:rPr lang="he-IL" sz="2800" dirty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517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סיכום הפקת לקחים</a:t>
            </a:r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353425" cy="641350"/>
          </a:xfrm>
        </p:spPr>
        <p:txBody>
          <a:bodyPr/>
          <a:lstStyle/>
          <a:p>
            <a:r>
              <a:rPr lang="he-IL" altLang="en-US" sz="3600" dirty="0"/>
              <a:t>לקחים והמלצות</a:t>
            </a:r>
            <a:endParaRPr lang="en-US" sz="3600" dirty="0"/>
          </a:p>
        </p:txBody>
      </p:sp>
      <p:graphicFrame>
        <p:nvGraphicFramePr>
          <p:cNvPr id="81034" name="Group 13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18543310"/>
              </p:ext>
            </p:extLst>
          </p:nvPr>
        </p:nvGraphicFramePr>
        <p:xfrm>
          <a:off x="395288" y="1506538"/>
          <a:ext cx="8353425" cy="1737360"/>
        </p:xfrm>
        <a:graphic>
          <a:graphicData uri="http://schemas.openxmlformats.org/drawingml/2006/table">
            <a:tbl>
              <a:tblPr rtl="1"/>
              <a:tblGrid>
                <a:gridCol w="1392238"/>
                <a:gridCol w="1392237"/>
                <a:gridCol w="1392238"/>
                <a:gridCol w="1655762"/>
                <a:gridCol w="865188"/>
                <a:gridCol w="1655762"/>
              </a:tblGrid>
              <a:tr h="7334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הלקח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שימור/ שיפור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אופן הטמעה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אחראי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לו"ז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בדיקת אפקטיביות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78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/>
              <a:t>סיכום הפקת לקחים</a:t>
            </a:r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0"/>
            <a:ext cx="8353425" cy="641350"/>
          </a:xfrm>
        </p:spPr>
        <p:txBody>
          <a:bodyPr/>
          <a:lstStyle/>
          <a:p>
            <a:r>
              <a:rPr lang="he-IL" altLang="en-US" sz="3600" dirty="0" err="1"/>
              <a:t>תוכנית</a:t>
            </a:r>
            <a:r>
              <a:rPr lang="he-IL" altLang="en-US" sz="3600" dirty="0"/>
              <a:t> עבודה ליישום הלקחים</a:t>
            </a:r>
            <a:endParaRPr lang="en-US" sz="3600" dirty="0"/>
          </a:p>
        </p:txBody>
      </p:sp>
      <p:graphicFrame>
        <p:nvGraphicFramePr>
          <p:cNvPr id="81976" name="Group 5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631739"/>
              </p:ext>
            </p:extLst>
          </p:nvPr>
        </p:nvGraphicFramePr>
        <p:xfrm>
          <a:off x="323850" y="1557338"/>
          <a:ext cx="8353425" cy="1737360"/>
        </p:xfrm>
        <a:graphic>
          <a:graphicData uri="http://schemas.openxmlformats.org/drawingml/2006/table">
            <a:tbl>
              <a:tblPr rtl="1"/>
              <a:tblGrid>
                <a:gridCol w="1736725"/>
                <a:gridCol w="1736725"/>
                <a:gridCol w="1352550"/>
                <a:gridCol w="1800225"/>
                <a:gridCol w="1727200"/>
              </a:tblGrid>
              <a:tr h="7191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משימה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אחראי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לו"ז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סטטוס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cs typeface="Tahoma (Hebrew)" pitchFamily="34" charset="-79"/>
                        </a:rPr>
                        <a:t>בדיקת אפקטיביות</a:t>
                      </a:r>
                      <a:endParaRPr kumimoji="1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4F76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 (Hebrew)" pitchFamily="34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09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של כותרת תחתונה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e-IL" smtClean="0"/>
              <a:t>תחקור והערכת מערכת</a:t>
            </a:r>
            <a:endParaRPr lang="en-US"/>
          </a:p>
        </p:txBody>
      </p:sp>
      <p:sp>
        <p:nvSpPr>
          <p:cNvPr id="8" name="מציין מיקום של מספר שקופית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D6DD77-9497-49F2-BCA2-1BA94B2CD57F}" type="slidenum">
              <a:rPr lang="he-IL"/>
              <a:pPr/>
              <a:t>8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>
                <a:hlinkClick r:id="rId3"/>
              </a:rPr>
              <a:t>www.methoda.com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066800"/>
            <a:ext cx="3429000" cy="1447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he-IL" sz="8800" b="1">
                <a:solidFill>
                  <a:srgbClr val="77B8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תודה</a:t>
            </a:r>
            <a:endParaRPr lang="en-US" sz="8800" b="1">
              <a:solidFill>
                <a:srgbClr val="77B8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105400" y="974725"/>
            <a:ext cx="152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0"/>
            <a:r>
              <a:rPr lang="he-IL" sz="1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</a:t>
            </a:r>
            <a:endParaRPr lang="en-US" sz="120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4037" name="Picture 5" descr="home_handshak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3175000"/>
            <a:ext cx="291465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8" name="Picture 6" descr="logo-heb_no backgroun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57800"/>
            <a:ext cx="2438400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36" grpId="0"/>
    </p:bldLst>
  </p:timing>
</p:sld>
</file>

<file path=ppt/theme/theme1.xml><?xml version="1.0" encoding="utf-8"?>
<a:theme xmlns:a="http://schemas.openxmlformats.org/drawingml/2006/main" name="MethPress_H14">
  <a:themeElements>
    <a:clrScheme name="NewMethoda_H11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NewMethoda_H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NewMethoda_H11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ethoda_H11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ethoda_H11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MethPress_H14</Template>
  <TotalTime>42</TotalTime>
  <Words>135</Words>
  <Application>Microsoft Office PowerPoint</Application>
  <PresentationFormat>‫הצגה על המסך (4:3)</PresentationFormat>
  <Paragraphs>60</Paragraphs>
  <Slides>8</Slides>
  <Notes>8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MethPress_H14</vt:lpstr>
      <vt:lpstr>&lt;שם המערכת&gt;</vt:lpstr>
      <vt:lpstr>מבנה המצגת</vt:lpstr>
      <vt:lpstr>תיאור האירוע</vt:lpstr>
      <vt:lpstr>השתלשלות האירועים</vt:lpstr>
      <vt:lpstr>מסקנות עיקריות</vt:lpstr>
      <vt:lpstr>לקחים והמלצות</vt:lpstr>
      <vt:lpstr>תוכנית עבודה ליישום הלקחים</vt:lpstr>
      <vt:lpstr>www.methoda.com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&lt;שם המערכת&gt;</dc:title>
  <dc:creator> שמעון אפק</dc:creator>
  <cp:lastModifiedBy> שמעון אפק</cp:lastModifiedBy>
  <cp:revision>5</cp:revision>
  <dcterms:created xsi:type="dcterms:W3CDTF">2012-07-01T07:42:03Z</dcterms:created>
  <dcterms:modified xsi:type="dcterms:W3CDTF">2012-07-01T09:33:41Z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